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0" r:id="rId2"/>
  </p:sldMasterIdLst>
  <p:notesMasterIdLst>
    <p:notesMasterId r:id="rId14"/>
  </p:notesMasterIdLst>
  <p:handoutMasterIdLst>
    <p:handoutMasterId r:id="rId15"/>
  </p:handoutMasterIdLst>
  <p:sldIdLst>
    <p:sldId id="1365" r:id="rId3"/>
    <p:sldId id="264" r:id="rId4"/>
    <p:sldId id="265" r:id="rId5"/>
    <p:sldId id="266" r:id="rId6"/>
    <p:sldId id="267" r:id="rId7"/>
    <p:sldId id="268" r:id="rId8"/>
    <p:sldId id="269" r:id="rId9"/>
    <p:sldId id="271" r:id="rId10"/>
    <p:sldId id="272" r:id="rId11"/>
    <p:sldId id="270" r:id="rId12"/>
    <p:sldId id="273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1A42AC-4ED2-4970-AAE5-C84F0036DA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(69)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659EB0-1619-4A1D-8D29-822A0F081A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7/4/2021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9C763B-7DC2-4E11-8DAE-6BDA3D7F7A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BBBCA-3B48-4128-89AD-BF7E228EB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2AA83-C512-4864-95FE-F6C7E69B2D1F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158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Book Of Revelation (69)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7/4/2021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09939-4FF4-4DF4-AFD7-E815D17FB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2556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68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9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7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91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04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43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51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28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485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88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53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35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944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81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58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720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54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67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51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53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28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2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3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2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5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6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46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4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79423-EF35-4765-873E-94B55C70340D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32B39-3E3F-4511-8D5E-F3B6F866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87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957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July 4,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9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18:7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001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16624" y="1981200"/>
            <a:ext cx="5791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How much soever she </a:t>
            </a:r>
            <a:r>
              <a:rPr lang="en-US" sz="3200" b="1" i="1" u="sng" dirty="0">
                <a:latin typeface="Book Antiqua" pitchFamily="18" charset="0"/>
              </a:rPr>
              <a:t>glorified herself</a:t>
            </a:r>
            <a:r>
              <a:rPr lang="en-US" sz="3200" b="1" i="1" dirty="0">
                <a:latin typeface="Book Antiqua" pitchFamily="18" charset="0"/>
              </a:rPr>
              <a:t>, and </a:t>
            </a:r>
            <a:r>
              <a:rPr lang="en-US" sz="3200" b="1" i="1" u="sng" dirty="0">
                <a:latin typeface="Book Antiqua" pitchFamily="18" charset="0"/>
              </a:rPr>
              <a:t>waxed wanton</a:t>
            </a:r>
            <a:r>
              <a:rPr lang="en-US" sz="3200" b="1" i="1" dirty="0">
                <a:latin typeface="Book Antiqua" pitchFamily="18" charset="0"/>
              </a:rPr>
              <a:t>, so much give her of </a:t>
            </a:r>
            <a:r>
              <a:rPr lang="en-US" sz="3200" b="1" i="1" u="sng" dirty="0">
                <a:latin typeface="Book Antiqua" pitchFamily="18" charset="0"/>
              </a:rPr>
              <a:t>torment and mourning</a:t>
            </a:r>
            <a:r>
              <a:rPr lang="en-US" sz="3200" b="1" i="1" dirty="0">
                <a:latin typeface="Book Antiqua" pitchFamily="18" charset="0"/>
              </a:rPr>
              <a:t>: for she saith in her heart, </a:t>
            </a:r>
            <a:r>
              <a:rPr lang="en-US" sz="3200" b="1" i="1" u="sng" dirty="0">
                <a:latin typeface="Book Antiqua" pitchFamily="18" charset="0"/>
              </a:rPr>
              <a:t>I sit a queen</a:t>
            </a:r>
            <a:r>
              <a:rPr lang="en-US" sz="3200" b="1" i="1" dirty="0">
                <a:latin typeface="Book Antiqua" pitchFamily="18" charset="0"/>
              </a:rPr>
              <a:t>, and am no widow, and </a:t>
            </a:r>
            <a:r>
              <a:rPr lang="en-US" sz="3200" b="1" i="1" u="sng" dirty="0">
                <a:latin typeface="Book Antiqua" pitchFamily="18" charset="0"/>
              </a:rPr>
              <a:t>shall in no wise see mourning</a:t>
            </a:r>
            <a:r>
              <a:rPr lang="en-US" sz="32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84249B-14C7-493D-9BCE-97F3C78CCED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</p:spTree>
    <p:extLst>
      <p:ext uri="{BB962C8B-B14F-4D97-AF65-F5344CB8AC3E}">
        <p14:creationId xmlns:p14="http://schemas.microsoft.com/office/powerpoint/2010/main" val="63947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18:8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00200"/>
            <a:ext cx="7391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485900" y="2209800"/>
            <a:ext cx="56769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Therefore in one day shall her plagues come, </a:t>
            </a:r>
            <a:r>
              <a:rPr lang="en-US" sz="3200" b="1" i="1" u="sng" dirty="0">
                <a:latin typeface="Book Antiqua" pitchFamily="18" charset="0"/>
              </a:rPr>
              <a:t>death</a:t>
            </a:r>
            <a:r>
              <a:rPr lang="en-US" sz="3200" b="1" i="1" dirty="0">
                <a:latin typeface="Book Antiqua" pitchFamily="18" charset="0"/>
              </a:rPr>
              <a:t>, and </a:t>
            </a:r>
            <a:r>
              <a:rPr lang="en-US" sz="3200" b="1" i="1" u="sng" dirty="0">
                <a:latin typeface="Book Antiqua" pitchFamily="18" charset="0"/>
              </a:rPr>
              <a:t>mourning</a:t>
            </a:r>
            <a:r>
              <a:rPr lang="en-US" sz="3200" b="1" i="1" dirty="0">
                <a:latin typeface="Book Antiqua" pitchFamily="18" charset="0"/>
              </a:rPr>
              <a:t>, and </a:t>
            </a:r>
            <a:r>
              <a:rPr lang="en-US" sz="3200" b="1" i="1" u="sng" dirty="0">
                <a:latin typeface="Book Antiqua" pitchFamily="18" charset="0"/>
              </a:rPr>
              <a:t>famine</a:t>
            </a:r>
            <a:r>
              <a:rPr lang="en-US" sz="3200" b="1" i="1" dirty="0">
                <a:latin typeface="Book Antiqua" pitchFamily="18" charset="0"/>
              </a:rPr>
              <a:t>; and she shall be utterly </a:t>
            </a:r>
            <a:r>
              <a:rPr lang="en-US" sz="3200" b="1" i="1" u="sng" dirty="0">
                <a:latin typeface="Book Antiqua" pitchFamily="18" charset="0"/>
              </a:rPr>
              <a:t>burned with fire</a:t>
            </a:r>
            <a:r>
              <a:rPr lang="en-US" sz="3200" b="1" i="1" dirty="0">
                <a:latin typeface="Book Antiqua" pitchFamily="18" charset="0"/>
              </a:rPr>
              <a:t>; for strong is the Lord God who judged her</a:t>
            </a:r>
            <a:r>
              <a:rPr lang="en-US" sz="32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5D6739-6ACA-4E94-9E45-788B6D89BB6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98E0B64F-851D-49A8-B786-B3AE33628ACF}"/>
              </a:ext>
            </a:extLst>
          </p:cNvPr>
          <p:cNvSpPr/>
          <p:nvPr/>
        </p:nvSpPr>
        <p:spPr>
          <a:xfrm>
            <a:off x="63910" y="2192594"/>
            <a:ext cx="1295400" cy="1591628"/>
          </a:xfrm>
          <a:prstGeom prst="wedgeRoundRectCallout">
            <a:avLst>
              <a:gd name="adj1" fmla="val 100236"/>
              <a:gd name="adj2" fmla="val 85462"/>
              <a:gd name="adj3" fmla="val 16667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Revelation 19:19-20; 20:10;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cf. Daniel 7:11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278771FD-ED87-49DD-91F7-0E2928000FA2}"/>
              </a:ext>
            </a:extLst>
          </p:cNvPr>
          <p:cNvSpPr/>
          <p:nvPr/>
        </p:nvSpPr>
        <p:spPr>
          <a:xfrm>
            <a:off x="63910" y="461417"/>
            <a:ext cx="1295400" cy="1591628"/>
          </a:xfrm>
          <a:prstGeom prst="wedgeRoundRectCallout">
            <a:avLst>
              <a:gd name="adj1" fmla="val 277214"/>
              <a:gd name="adj2" fmla="val 71111"/>
              <a:gd name="adj3" fmla="val 16667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Short time. Revelation 17:12; 18:10</a:t>
            </a:r>
          </a:p>
        </p:txBody>
      </p:sp>
    </p:spTree>
    <p:extLst>
      <p:ext uri="{BB962C8B-B14F-4D97-AF65-F5344CB8AC3E}">
        <p14:creationId xmlns:p14="http://schemas.microsoft.com/office/powerpoint/2010/main" val="3427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0179"/>
            <a:ext cx="8229600" cy="769441"/>
          </a:xfrm>
          <a:solidFill>
            <a:schemeClr val="tx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Elephant" pitchFamily="18" charset="0"/>
              </a:rPr>
              <a:t>Babylon – Rome?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39869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Book Antiqua" panose="02040602050305030304" pitchFamily="18" charset="0"/>
              </a:rPr>
              <a:t>“</a:t>
            </a:r>
            <a:r>
              <a:rPr lang="en-US" b="1" dirty="0">
                <a:latin typeface="Book Antiqua" panose="02040602050305030304" pitchFamily="18" charset="0"/>
              </a:rPr>
              <a:t>Babylon, the great is fallen, fallen</a:t>
            </a:r>
            <a:r>
              <a:rPr lang="en-US" dirty="0">
                <a:latin typeface="Book Antiqua" panose="02040602050305030304" pitchFamily="18" charset="0"/>
              </a:rPr>
              <a:t>” </a:t>
            </a:r>
            <a:br>
              <a:rPr lang="en-US" dirty="0">
                <a:latin typeface="Book Antiqua" panose="02040602050305030304" pitchFamily="18" charset="0"/>
              </a:rPr>
            </a:br>
            <a:r>
              <a:rPr lang="en-US" dirty="0">
                <a:latin typeface="Book Antiqua" panose="02040602050305030304" pitchFamily="18" charset="0"/>
              </a:rPr>
              <a:t>(Isaiah 21:9; cf. Isaiah 13:19;</a:t>
            </a:r>
            <a:br>
              <a:rPr lang="en-US" dirty="0">
                <a:latin typeface="Book Antiqua" panose="02040602050305030304" pitchFamily="18" charset="0"/>
              </a:rPr>
            </a:br>
            <a:r>
              <a:rPr lang="en-US" dirty="0">
                <a:latin typeface="Book Antiqua" panose="02040602050305030304" pitchFamily="18" charset="0"/>
              </a:rPr>
              <a:t>Jeremiah 50-51)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Book Antiqua" panose="02040602050305030304" pitchFamily="18" charset="0"/>
              </a:rPr>
              <a:t>cf. Isaiah 23:15-17 Tyre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Book Antiqua" panose="02040602050305030304" pitchFamily="18" charset="0"/>
              </a:rPr>
              <a:t>Why called </a:t>
            </a:r>
            <a:r>
              <a:rPr lang="en-US" b="1" dirty="0">
                <a:latin typeface="Book Antiqua" panose="02040602050305030304" pitchFamily="18" charset="0"/>
              </a:rPr>
              <a:t>Babylon</a:t>
            </a:r>
            <a:r>
              <a:rPr lang="en-US" dirty="0">
                <a:latin typeface="Book Antiqua" panose="02040602050305030304" pitchFamily="18" charset="0"/>
              </a:rPr>
              <a:t>?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latin typeface="Book Antiqua" panose="02040602050305030304" pitchFamily="18" charset="0"/>
              </a:rPr>
              <a:t>Both world ruling cities – capitals of empires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latin typeface="Book Antiqua" panose="02040602050305030304" pitchFamily="18" charset="0"/>
              </a:rPr>
              <a:t>Both thought themselves secure and invincible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latin typeface="Book Antiqua" panose="02040602050305030304" pitchFamily="18" charset="0"/>
              </a:rPr>
              <a:t>God brought down the pride and arrogance of ancient Babylon – would also bring down Rome!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D8F2F9-EEC0-4643-AF6D-1F1736B8E2F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</p:spTree>
    <p:extLst>
      <p:ext uri="{BB962C8B-B14F-4D97-AF65-F5344CB8AC3E}">
        <p14:creationId xmlns:p14="http://schemas.microsoft.com/office/powerpoint/2010/main" val="197489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6378"/>
            <a:ext cx="8229600" cy="769441"/>
          </a:xfrm>
          <a:solidFill>
            <a:schemeClr val="tx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Elephant" pitchFamily="18" charset="0"/>
              </a:rPr>
              <a:t>Word Pictures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2159"/>
            <a:ext cx="8229600" cy="4425827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Book Antiqua" pitchFamily="18" charset="0"/>
              </a:rPr>
              <a:t>Dwelling place for demons</a:t>
            </a:r>
          </a:p>
          <a:p>
            <a:r>
              <a:rPr lang="en-US" dirty="0">
                <a:latin typeface="Book Antiqua" pitchFamily="18" charset="0"/>
              </a:rPr>
              <a:t>A prison for every foul spirit</a:t>
            </a:r>
          </a:p>
          <a:p>
            <a:r>
              <a:rPr lang="en-US" dirty="0">
                <a:latin typeface="Book Antiqua" pitchFamily="18" charset="0"/>
              </a:rPr>
              <a:t>A cage for every unclean and hated bird! (</a:t>
            </a:r>
            <a:r>
              <a:rPr lang="en-US" b="1" dirty="0">
                <a:latin typeface="Book Antiqua" panose="02040602050305030304" pitchFamily="18" charset="0"/>
              </a:rPr>
              <a:t>Isaiah 34:11-15</a:t>
            </a:r>
            <a:r>
              <a:rPr lang="en-US" dirty="0">
                <a:latin typeface="Book Antiqua" pitchFamily="18" charset="0"/>
              </a:rPr>
              <a:t>)</a:t>
            </a:r>
          </a:p>
          <a:p>
            <a:r>
              <a:rPr lang="en-US" dirty="0">
                <a:latin typeface="Book Antiqua" pitchFamily="18" charset="0"/>
              </a:rPr>
              <a:t>Glorious pagan temples not inhabited by evil and gruesome things – </a:t>
            </a:r>
            <a:r>
              <a:rPr lang="en-US" b="1" dirty="0">
                <a:latin typeface="Book Antiqua" panose="02040602050305030304" pitchFamily="18" charset="0"/>
              </a:rPr>
              <a:t>word pictures</a:t>
            </a:r>
            <a:r>
              <a:rPr lang="en-US" dirty="0">
                <a:latin typeface="Book Antiqua" pitchFamily="18" charset="0"/>
              </a:rPr>
              <a:t>!</a:t>
            </a:r>
          </a:p>
          <a:p>
            <a:r>
              <a:rPr lang="en-US" dirty="0">
                <a:latin typeface="Book Antiqua" pitchFamily="18" charset="0"/>
              </a:rPr>
              <a:t>Satan’s empire and Rome intertwined </a:t>
            </a:r>
            <a:br>
              <a:rPr lang="en-US" dirty="0">
                <a:latin typeface="Book Antiqua" pitchFamily="18" charset="0"/>
              </a:rPr>
            </a:br>
            <a:r>
              <a:rPr lang="en-US" dirty="0">
                <a:latin typeface="Book Antiqua" pitchFamily="18" charset="0"/>
              </a:rPr>
              <a:t>(cf. Revelation 12-13)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25541A-725D-4844-9D8F-084DD6E9AD79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</p:spTree>
    <p:extLst>
      <p:ext uri="{BB962C8B-B14F-4D97-AF65-F5344CB8AC3E}">
        <p14:creationId xmlns:p14="http://schemas.microsoft.com/office/powerpoint/2010/main" val="461337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992"/>
            <a:ext cx="8229600" cy="769441"/>
          </a:xfrm>
          <a:solidFill>
            <a:schemeClr val="tx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Elephant" pitchFamily="18" charset="0"/>
              </a:rPr>
              <a:t>Reason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534400" cy="5509200"/>
          </a:xfr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i="1" dirty="0">
                <a:latin typeface="Georgia" pitchFamily="18" charset="0"/>
              </a:rPr>
              <a:t>“</a:t>
            </a:r>
            <a:r>
              <a:rPr lang="en-US" b="1" i="1" dirty="0">
                <a:latin typeface="Georgia" pitchFamily="18" charset="0"/>
              </a:rPr>
              <a:t>For </a:t>
            </a:r>
            <a:r>
              <a:rPr lang="en-US" b="1" i="1" u="sng" dirty="0">
                <a:latin typeface="Georgia" pitchFamily="18" charset="0"/>
              </a:rPr>
              <a:t>all nations</a:t>
            </a:r>
            <a:r>
              <a:rPr lang="en-US" b="1" i="1" dirty="0">
                <a:latin typeface="Georgia" pitchFamily="18" charset="0"/>
              </a:rPr>
              <a:t> have drunk of the wine of the wrath of her fornication</a:t>
            </a:r>
            <a:r>
              <a:rPr lang="en-US" i="1" dirty="0">
                <a:latin typeface="Georgia" pitchFamily="18" charset="0"/>
              </a:rPr>
              <a:t>”</a:t>
            </a:r>
          </a:p>
          <a:p>
            <a:pPr>
              <a:spcBef>
                <a:spcPts val="0"/>
              </a:spcBef>
            </a:pPr>
            <a:r>
              <a:rPr lang="en-US" i="1" dirty="0">
                <a:latin typeface="Georgia" pitchFamily="18" charset="0"/>
              </a:rPr>
              <a:t>“</a:t>
            </a:r>
            <a:r>
              <a:rPr lang="en-US" b="1" i="1" u="sng" dirty="0">
                <a:latin typeface="Georgia" pitchFamily="18" charset="0"/>
              </a:rPr>
              <a:t>Kings</a:t>
            </a:r>
            <a:r>
              <a:rPr lang="en-US" b="1" i="1" dirty="0">
                <a:latin typeface="Georgia" pitchFamily="18" charset="0"/>
              </a:rPr>
              <a:t> of the earth have committed fornication with her</a:t>
            </a:r>
            <a:r>
              <a:rPr lang="en-US" i="1" dirty="0">
                <a:latin typeface="Georgia" pitchFamily="18" charset="0"/>
              </a:rPr>
              <a:t>”</a:t>
            </a:r>
          </a:p>
          <a:p>
            <a:pPr>
              <a:spcBef>
                <a:spcPts val="0"/>
              </a:spcBef>
            </a:pPr>
            <a:r>
              <a:rPr lang="en-US" i="1" dirty="0">
                <a:latin typeface="Georgia" pitchFamily="18" charset="0"/>
              </a:rPr>
              <a:t>“</a:t>
            </a:r>
            <a:r>
              <a:rPr lang="en-US" b="1" i="1" u="sng" dirty="0">
                <a:latin typeface="Georgia" pitchFamily="18" charset="0"/>
              </a:rPr>
              <a:t>Merchants</a:t>
            </a:r>
            <a:r>
              <a:rPr lang="en-US" b="1" i="1" dirty="0">
                <a:latin typeface="Georgia" pitchFamily="18" charset="0"/>
              </a:rPr>
              <a:t> of earth have become rich through abundance of her luxury</a:t>
            </a:r>
            <a:r>
              <a:rPr lang="en-US" i="1" dirty="0">
                <a:latin typeface="Georgia" pitchFamily="18" charset="0"/>
              </a:rPr>
              <a:t>.”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Book Antiqua" pitchFamily="18" charset="0"/>
              </a:rPr>
              <a:t>Not content to sin herself – brought in </a:t>
            </a:r>
            <a:r>
              <a:rPr lang="en-US" b="1" dirty="0">
                <a:latin typeface="OldCentury" pitchFamily="2" charset="0"/>
              </a:rPr>
              <a:t>others to join her</a:t>
            </a:r>
          </a:p>
          <a:p>
            <a:pPr>
              <a:spcBef>
                <a:spcPts val="0"/>
              </a:spcBef>
            </a:pPr>
            <a:r>
              <a:rPr lang="en-US" b="1" dirty="0">
                <a:latin typeface="OldCentury" pitchFamily="2" charset="0"/>
              </a:rPr>
              <a:t>Spiritual fornication</a:t>
            </a:r>
            <a:r>
              <a:rPr lang="en-US" dirty="0">
                <a:latin typeface="Book Antiqua" pitchFamily="18" charset="0"/>
              </a:rPr>
              <a:t> – turning against the God of heaven!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B64A07-28A5-4731-A584-4CF6F96C865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</p:spTree>
    <p:extLst>
      <p:ext uri="{BB962C8B-B14F-4D97-AF65-F5344CB8AC3E}">
        <p14:creationId xmlns:p14="http://schemas.microsoft.com/office/powerpoint/2010/main" val="1358812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18:4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600200"/>
            <a:ext cx="6705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71368" y="1858296"/>
            <a:ext cx="5105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And I heard another voice from heaven, saying, </a:t>
            </a:r>
            <a:r>
              <a:rPr lang="en-US" sz="3600" b="1" i="1" dirty="0">
                <a:latin typeface="Book Antiqua" pitchFamily="18" charset="0"/>
              </a:rPr>
              <a:t>Come forth</a:t>
            </a:r>
            <a:r>
              <a:rPr lang="en-US" sz="3200" b="1" i="1" dirty="0">
                <a:latin typeface="Book Antiqua" pitchFamily="18" charset="0"/>
              </a:rPr>
              <a:t>, </a:t>
            </a:r>
            <a:r>
              <a:rPr lang="en-US" sz="3200" b="1" i="1" u="sng" dirty="0">
                <a:latin typeface="Book Antiqua" pitchFamily="18" charset="0"/>
              </a:rPr>
              <a:t>my people</a:t>
            </a:r>
            <a:r>
              <a:rPr lang="en-US" sz="3200" b="1" i="1" dirty="0">
                <a:latin typeface="Book Antiqua" pitchFamily="18" charset="0"/>
              </a:rPr>
              <a:t>, out of her, that ye </a:t>
            </a:r>
            <a:r>
              <a:rPr lang="en-US" sz="3200" b="1" i="1" u="sng" dirty="0">
                <a:latin typeface="Book Antiqua" pitchFamily="18" charset="0"/>
              </a:rPr>
              <a:t>have no fellowship</a:t>
            </a:r>
            <a:r>
              <a:rPr lang="en-US" sz="3200" b="1" i="1" dirty="0">
                <a:latin typeface="Book Antiqua" pitchFamily="18" charset="0"/>
              </a:rPr>
              <a:t> with her sins, and that ye </a:t>
            </a:r>
            <a:r>
              <a:rPr lang="en-US" sz="3200" b="1" i="1" u="sng" dirty="0">
                <a:latin typeface="Book Antiqua" pitchFamily="18" charset="0"/>
              </a:rPr>
              <a:t>receive not of her plagues</a:t>
            </a:r>
            <a:r>
              <a:rPr lang="en-US" sz="3200" i="1" dirty="0">
                <a:latin typeface="Book Antiqua" pitchFamily="18" charset="0"/>
              </a:rPr>
              <a:t>:”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AF483A-464E-4572-B6C4-6F46A2F694CF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</p:spTree>
    <p:extLst>
      <p:ext uri="{BB962C8B-B14F-4D97-AF65-F5344CB8AC3E}">
        <p14:creationId xmlns:p14="http://schemas.microsoft.com/office/powerpoint/2010/main" val="415894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18:5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600200"/>
            <a:ext cx="6705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71368" y="2281297"/>
            <a:ext cx="5105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for her sins have reached even unto heaven, and God hath remembered her iniquities</a:t>
            </a:r>
            <a:r>
              <a:rPr lang="en-US" sz="32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F84142-23E8-48A5-AF20-06E71B5CB479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</p:spTree>
    <p:extLst>
      <p:ext uri="{BB962C8B-B14F-4D97-AF65-F5344CB8AC3E}">
        <p14:creationId xmlns:p14="http://schemas.microsoft.com/office/powerpoint/2010/main" val="41794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18:6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010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24332" y="2134612"/>
            <a:ext cx="52959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Render unto her even as she rendered, and double (unto her) the double according to her works: in the cup which she mingled, mingle unto her double</a:t>
            </a:r>
            <a:r>
              <a:rPr lang="en-US" sz="32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98546E-B06C-4A48-A22D-560A2148D112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</p:spTree>
    <p:extLst>
      <p:ext uri="{BB962C8B-B14F-4D97-AF65-F5344CB8AC3E}">
        <p14:creationId xmlns:p14="http://schemas.microsoft.com/office/powerpoint/2010/main" val="332497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8618"/>
            <a:ext cx="8229600" cy="1446550"/>
          </a:xfrm>
          <a:solidFill>
            <a:schemeClr val="tx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Elephant" pitchFamily="18" charset="0"/>
              </a:rPr>
              <a:t>Warning For God’s People to Flee From 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34857"/>
            <a:ext cx="8991600" cy="4893647"/>
          </a:xfr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600" dirty="0">
                <a:latin typeface="Book Antiqua" panose="02040602050305030304" pitchFamily="18" charset="0"/>
              </a:rPr>
              <a:t>Call come for God’s people to </a:t>
            </a:r>
            <a:r>
              <a:rPr lang="en-US" sz="2600" b="1" dirty="0">
                <a:latin typeface="Book Antiqua" panose="02040602050305030304" pitchFamily="18" charset="0"/>
              </a:rPr>
              <a:t>come out</a:t>
            </a:r>
            <a:r>
              <a:rPr lang="en-US" sz="2600" dirty="0">
                <a:latin typeface="Book Antiqua" panose="02040602050305030304" pitchFamily="18" charset="0"/>
              </a:rPr>
              <a:t> (separated themselves from wickedness)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Book Antiqua" panose="02040602050305030304" pitchFamily="18" charset="0"/>
              </a:rPr>
              <a:t>Have </a:t>
            </a:r>
            <a:r>
              <a:rPr lang="en-US" sz="2600" b="1" dirty="0">
                <a:latin typeface="Book Antiqua" panose="02040602050305030304" pitchFamily="18" charset="0"/>
              </a:rPr>
              <a:t>no fellowship </a:t>
            </a:r>
            <a:r>
              <a:rPr lang="en-US" sz="2600" dirty="0">
                <a:latin typeface="Book Antiqua" panose="02040602050305030304" pitchFamily="18" charset="0"/>
              </a:rPr>
              <a:t>with her sins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Book Antiqua" panose="02040602050305030304" pitchFamily="18" charset="0"/>
              </a:rPr>
              <a:t>Like the call to flee from Babylon of old</a:t>
            </a:r>
            <a:br>
              <a:rPr lang="en-US" sz="2600" dirty="0">
                <a:latin typeface="Book Antiqua" panose="02040602050305030304" pitchFamily="18" charset="0"/>
              </a:rPr>
            </a:br>
            <a:r>
              <a:rPr lang="en-US" sz="2600" dirty="0">
                <a:latin typeface="Book Antiqua" panose="02040602050305030304" pitchFamily="18" charset="0"/>
              </a:rPr>
              <a:t>(</a:t>
            </a:r>
            <a:r>
              <a:rPr lang="en-US" sz="2600" b="1" dirty="0">
                <a:latin typeface="Book Antiqua" panose="02040602050305030304" pitchFamily="18" charset="0"/>
              </a:rPr>
              <a:t>Jeremiah 50:8</a:t>
            </a:r>
            <a:r>
              <a:rPr lang="en-US" sz="2600" dirty="0">
                <a:latin typeface="Book Antiqua" pitchFamily="18" charset="0"/>
              </a:rPr>
              <a:t>)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Book Antiqua" pitchFamily="18" charset="0"/>
              </a:rPr>
              <a:t>Like the call for Christians to flee the destruction of Jerusalem (</a:t>
            </a:r>
            <a:r>
              <a:rPr lang="en-US" sz="2600" b="1" dirty="0">
                <a:latin typeface="Book Antiqua" panose="02040602050305030304" pitchFamily="18" charset="0"/>
              </a:rPr>
              <a:t>Matthew 24</a:t>
            </a:r>
            <a:r>
              <a:rPr lang="en-US" sz="2600" dirty="0">
                <a:latin typeface="Book Antiqua" panose="02040602050305030304" pitchFamily="18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Book Antiqua" panose="02040602050305030304" pitchFamily="18" charset="0"/>
              </a:rPr>
              <a:t>In Rome – their </a:t>
            </a:r>
            <a:r>
              <a:rPr lang="en-US" sz="2600" b="1" dirty="0">
                <a:latin typeface="Book Antiqua" panose="02040602050305030304" pitchFamily="18" charset="0"/>
              </a:rPr>
              <a:t>iniquity is full</a:t>
            </a:r>
            <a:r>
              <a:rPr lang="en-US" sz="2600" dirty="0">
                <a:latin typeface="Book Antiqua" panose="02040602050305030304" pitchFamily="18" charset="0"/>
              </a:rPr>
              <a:t>!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Book Antiqua" panose="02040602050305030304" pitchFamily="18" charset="0"/>
              </a:rPr>
              <a:t>2 Corinthians 6:14ff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Book Antiqua" panose="02040602050305030304" pitchFamily="18" charset="0"/>
              </a:rPr>
              <a:t>Ephesians 5:11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Book Antiqua" panose="02040602050305030304" pitchFamily="18" charset="0"/>
              </a:rPr>
              <a:t>Jeremiah 51:9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Book Antiqua" panose="02040602050305030304" pitchFamily="18" charset="0"/>
              </a:rPr>
              <a:t>Romans 1:18-32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ACCB652-4B40-4AEE-91CC-C13273C71313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</p:spTree>
    <p:extLst>
      <p:ext uri="{BB962C8B-B14F-4D97-AF65-F5344CB8AC3E}">
        <p14:creationId xmlns:p14="http://schemas.microsoft.com/office/powerpoint/2010/main" val="2271800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8464"/>
            <a:ext cx="8229600" cy="1446550"/>
          </a:xfrm>
          <a:solidFill>
            <a:schemeClr val="tx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Elephant" pitchFamily="18" charset="0"/>
              </a:rPr>
              <a:t>Consequences of Persecution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479"/>
            <a:ext cx="8229600" cy="3859518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Book Antiqua" pitchFamily="18" charset="0"/>
              </a:rPr>
              <a:t>One will </a:t>
            </a:r>
            <a:r>
              <a:rPr lang="en-US" b="1" dirty="0">
                <a:latin typeface="OldCentury" pitchFamily="2" charset="0"/>
              </a:rPr>
              <a:t>reap what he sows</a:t>
            </a:r>
          </a:p>
          <a:p>
            <a:pPr lvl="1"/>
            <a:r>
              <a:rPr lang="en-US" b="1" dirty="0">
                <a:latin typeface="OldCentury" pitchFamily="2" charset="0"/>
              </a:rPr>
              <a:t>Galatians 6:7-8</a:t>
            </a:r>
          </a:p>
          <a:p>
            <a:r>
              <a:rPr lang="en-US" dirty="0">
                <a:latin typeface="Book Antiqua" pitchFamily="18" charset="0"/>
              </a:rPr>
              <a:t>Rome was to receive what was just by her </a:t>
            </a:r>
            <a:r>
              <a:rPr lang="en-US" b="1" dirty="0">
                <a:latin typeface="OldCentury" pitchFamily="2" charset="0"/>
              </a:rPr>
              <a:t>conduct</a:t>
            </a:r>
          </a:p>
          <a:p>
            <a:r>
              <a:rPr lang="en-US" b="1" dirty="0">
                <a:latin typeface="Georgia" pitchFamily="18" charset="0"/>
              </a:rPr>
              <a:t>Balancing the scales!</a:t>
            </a:r>
          </a:p>
          <a:p>
            <a:r>
              <a:rPr lang="en-US" dirty="0">
                <a:latin typeface="Book Antiqua" pitchFamily="18" charset="0"/>
              </a:rPr>
              <a:t>In </a:t>
            </a:r>
            <a:r>
              <a:rPr lang="en-US" b="1" dirty="0">
                <a:latin typeface="OldCentury" pitchFamily="2" charset="0"/>
              </a:rPr>
              <a:t>proportion</a:t>
            </a:r>
            <a:r>
              <a:rPr lang="en-US" dirty="0">
                <a:latin typeface="Book Antiqua" pitchFamily="18" charset="0"/>
              </a:rPr>
              <a:t> to what she meted out against God’s people!</a:t>
            </a:r>
            <a:endParaRPr lang="en-US" dirty="0">
              <a:latin typeface="OldCentury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FC7B9D-59DA-4F94-B26A-74AD9798044E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18</a:t>
            </a:r>
          </a:p>
        </p:txBody>
      </p:sp>
    </p:spTree>
    <p:extLst>
      <p:ext uri="{BB962C8B-B14F-4D97-AF65-F5344CB8AC3E}">
        <p14:creationId xmlns:p14="http://schemas.microsoft.com/office/powerpoint/2010/main" val="1376693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3285</TotalTime>
  <Words>527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Book Antiqua</vt:lpstr>
      <vt:lpstr>Calibri</vt:lpstr>
      <vt:lpstr>Corbel</vt:lpstr>
      <vt:lpstr>Elephant</vt:lpstr>
      <vt:lpstr>Georgia</vt:lpstr>
      <vt:lpstr>OldCentury</vt:lpstr>
      <vt:lpstr>Times New Roman</vt:lpstr>
      <vt:lpstr>Office Theme</vt:lpstr>
      <vt:lpstr>Depth</vt:lpstr>
      <vt:lpstr>A Study Of  The Book Of Revelation</vt:lpstr>
      <vt:lpstr>Babylon – Rome?</vt:lpstr>
      <vt:lpstr>Word Pictures …</vt:lpstr>
      <vt:lpstr>Reason …</vt:lpstr>
      <vt:lpstr>Revelation 18:4</vt:lpstr>
      <vt:lpstr>Revelation 18:5</vt:lpstr>
      <vt:lpstr>Revelation 18:6</vt:lpstr>
      <vt:lpstr>Warning For God’s People to Flee From Rome</vt:lpstr>
      <vt:lpstr>Consequences of Persecution</vt:lpstr>
      <vt:lpstr>Revelation 18:7</vt:lpstr>
      <vt:lpstr>Revelation 18:8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Greer</dc:creator>
  <cp:lastModifiedBy>Richard Lidh</cp:lastModifiedBy>
  <cp:revision>84</cp:revision>
  <cp:lastPrinted>2021-07-04T21:46:51Z</cp:lastPrinted>
  <dcterms:created xsi:type="dcterms:W3CDTF">2011-09-13T15:06:52Z</dcterms:created>
  <dcterms:modified xsi:type="dcterms:W3CDTF">2021-07-04T21:46:54Z</dcterms:modified>
</cp:coreProperties>
</file>